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78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4" r:id="rId21"/>
    <p:sldId id="272" r:id="rId22"/>
    <p:sldId id="273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769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362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01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997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1635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322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219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341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416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690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0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EEDEF-1546-45E0-9AFA-CD32A86457A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D368-4E4F-47DC-A06A-31F7B127AF1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304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ACUTE MALNUTRITION </a:t>
            </a:r>
            <a:br>
              <a:rPr lang="en-US" b="1" dirty="0" smtClean="0"/>
            </a:br>
            <a:r>
              <a:rPr lang="en-US" b="1" dirty="0" smtClean="0"/>
              <a:t>FLUID MANAGEMENT.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Presenter: Dr. </a:t>
            </a:r>
            <a:r>
              <a:rPr lang="en-US" dirty="0" err="1" smtClean="0"/>
              <a:t>Taphinez</a:t>
            </a:r>
            <a:r>
              <a:rPr lang="en-US" dirty="0" smtClean="0"/>
              <a:t>  </a:t>
            </a:r>
            <a:r>
              <a:rPr lang="en-US" dirty="0" err="1" smtClean="0"/>
              <a:t>Machibya,MD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23876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Shock management in Malnutrition….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Measure the pulse and breathing rate at the start and every </a:t>
            </a:r>
            <a:r>
              <a:rPr lang="en-US" dirty="0" smtClean="0"/>
              <a:t>5-10 minutes </a:t>
            </a:r>
          </a:p>
          <a:p>
            <a:r>
              <a:rPr lang="en-US" dirty="0" smtClean="0"/>
              <a:t>If </a:t>
            </a:r>
            <a:r>
              <a:rPr lang="en-US" dirty="0"/>
              <a:t>there are signs of improvement: </a:t>
            </a:r>
            <a:endParaRPr lang="en-US" dirty="0" smtClean="0"/>
          </a:p>
          <a:p>
            <a:r>
              <a:rPr lang="en-US" dirty="0" smtClean="0"/>
              <a:t>• </a:t>
            </a:r>
            <a:r>
              <a:rPr lang="en-US" dirty="0"/>
              <a:t>Repeat IV 15ml/kg over 1hour, then switch to oral or nasogastric rehydration with </a:t>
            </a:r>
            <a:r>
              <a:rPr lang="en-US" dirty="0" err="1"/>
              <a:t>ReSoMal</a:t>
            </a:r>
            <a:r>
              <a:rPr lang="en-US" dirty="0"/>
              <a:t>, 10ml/kg/h up to 10 hours; </a:t>
            </a:r>
            <a:endParaRPr lang="en-US" dirty="0" smtClean="0"/>
          </a:p>
          <a:p>
            <a:r>
              <a:rPr lang="en-US" dirty="0" smtClean="0"/>
              <a:t>Then;</a:t>
            </a:r>
          </a:p>
          <a:p>
            <a:pPr marL="0" indent="0">
              <a:buNone/>
            </a:pPr>
            <a:r>
              <a:rPr lang="en-US" dirty="0" smtClean="0"/>
              <a:t>	• Initiate </a:t>
            </a:r>
            <a:r>
              <a:rPr lang="en-US" dirty="0"/>
              <a:t>re-feeding with starter F-75.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smtClean="0"/>
              <a:t>If </a:t>
            </a:r>
            <a:r>
              <a:rPr lang="en-US" dirty="0"/>
              <a:t>the child fails to improve after the first 15ml/kg IV, assume the child has septic shock.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Give maintenance IV fluid (4ml/kg/h) while waiting for blood; When blood is available, transfuse fresh whole blood at 10ml/kg slowly over 3 hours (use packed RBC if in cardiac failure); </a:t>
            </a:r>
          </a:p>
        </p:txBody>
      </p:sp>
    </p:spTree>
    <p:extLst>
      <p:ext uri="{BB962C8B-B14F-4D97-AF65-F5344CB8AC3E}">
        <p14:creationId xmlns:p14="http://schemas.microsoft.com/office/powerpoint/2010/main" xmlns="" val="427996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Shock management in Malnutrition….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Initiate feeding with starter F-75.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• </a:t>
            </a:r>
            <a:r>
              <a:rPr lang="en-US" dirty="0"/>
              <a:t>Start antibiotic treatment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/>
              <a:t>Note</a:t>
            </a:r>
            <a:r>
              <a:rPr lang="en-US" dirty="0"/>
              <a:t>: If the child deteriorates during the IV rehydration (breathing increases by 5 breaths/min or pulse by 15 beats/min), stop the infusion because IV fluid can worsen the child’s </a:t>
            </a:r>
            <a:r>
              <a:rPr lang="en-US" dirty="0" smtClean="0"/>
              <a:t>condition.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572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Correct Electrolyte imbalance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</a:t>
            </a:r>
            <a:r>
              <a:rPr lang="en-US" dirty="0"/>
              <a:t>Give extra Potassium 3 </a:t>
            </a:r>
            <a:r>
              <a:rPr lang="en-US" dirty="0" err="1"/>
              <a:t>mmol</a:t>
            </a:r>
            <a:r>
              <a:rPr lang="en-US" dirty="0"/>
              <a:t>/kg/d. </a:t>
            </a:r>
          </a:p>
          <a:p>
            <a:r>
              <a:rPr lang="en-US" dirty="0"/>
              <a:t>• Give extra Magnesium 0.4 </a:t>
            </a:r>
            <a:r>
              <a:rPr lang="en-US" dirty="0" err="1"/>
              <a:t>mmol</a:t>
            </a:r>
            <a:r>
              <a:rPr lang="en-US" dirty="0"/>
              <a:t>/kg/d. </a:t>
            </a:r>
          </a:p>
          <a:p>
            <a:r>
              <a:rPr lang="en-US" dirty="0"/>
              <a:t>• When rehydrating, give </a:t>
            </a:r>
            <a:r>
              <a:rPr lang="en-US" dirty="0" err="1"/>
              <a:t>ReSoMal</a:t>
            </a:r>
            <a:r>
              <a:rPr lang="en-US" dirty="0"/>
              <a:t>. </a:t>
            </a:r>
          </a:p>
          <a:p>
            <a:r>
              <a:rPr lang="en-US" dirty="0"/>
              <a:t>• Prepare food without salt.  </a:t>
            </a:r>
          </a:p>
        </p:txBody>
      </p:sp>
    </p:spTree>
    <p:extLst>
      <p:ext uri="{BB962C8B-B14F-4D97-AF65-F5344CB8AC3E}">
        <p14:creationId xmlns:p14="http://schemas.microsoft.com/office/powerpoint/2010/main" xmlns="" val="206244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Treatment of Infections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dirty="0"/>
              <a:t>Ampicillin IV 50mg/kg 6 hourly for 2 days then </a:t>
            </a:r>
            <a:r>
              <a:rPr lang="en-US" dirty="0" err="1"/>
              <a:t>Amoxycilin</a:t>
            </a:r>
            <a:r>
              <a:rPr lang="en-US" dirty="0"/>
              <a:t> DT PO 40 mg/kg/dose 12 hourly for 5 days AND  </a:t>
            </a:r>
          </a:p>
          <a:p>
            <a:r>
              <a:rPr lang="en-US" dirty="0" smtClean="0"/>
              <a:t>Gentamicin </a:t>
            </a:r>
            <a:r>
              <a:rPr lang="en-US" dirty="0"/>
              <a:t>IV 7.5mg/kg once daily for 7 days.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4904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Micronutrients Supplementation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Folic </a:t>
            </a:r>
            <a:r>
              <a:rPr lang="en-US" dirty="0"/>
              <a:t>acid 5 mg on Day 1 then 1mg daily for 3 months </a:t>
            </a:r>
          </a:p>
          <a:p>
            <a:r>
              <a:rPr lang="en-US" dirty="0" smtClean="0"/>
              <a:t>Give </a:t>
            </a:r>
            <a:r>
              <a:rPr lang="en-US" dirty="0"/>
              <a:t>Iron 3mg/kg once a day for 3 months to be given during Rehabilitation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Note:</a:t>
            </a:r>
            <a:r>
              <a:rPr lang="en-US" dirty="0"/>
              <a:t> Commercially prepared F-75/F-100/ </a:t>
            </a:r>
            <a:r>
              <a:rPr lang="en-US" dirty="0" smtClean="0"/>
              <a:t>and Ready </a:t>
            </a:r>
            <a:r>
              <a:rPr lang="en-US" dirty="0"/>
              <a:t>to Use therapeutic Food (RUFT) contains micronutrients thus do not require extra micronutrient supplements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1134112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Dietary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 </a:t>
            </a:r>
            <a:r>
              <a:rPr lang="en-US" dirty="0"/>
              <a:t>F-75 11mls/kg 2 hourly (12 feeds/day) OR  </a:t>
            </a:r>
          </a:p>
          <a:p>
            <a:r>
              <a:rPr lang="en-US" dirty="0" smtClean="0"/>
              <a:t>For </a:t>
            </a:r>
            <a:r>
              <a:rPr lang="en-US" dirty="0"/>
              <a:t>stable children F-75 16mls/kg 3hourly (8 feeds/day). </a:t>
            </a:r>
          </a:p>
          <a:p>
            <a:r>
              <a:rPr lang="en-US" dirty="0" smtClean="0"/>
              <a:t>If </a:t>
            </a:r>
            <a:r>
              <a:rPr lang="en-US" dirty="0"/>
              <a:t>a child has severe </a:t>
            </a:r>
            <a:r>
              <a:rPr lang="en-US" dirty="0" err="1"/>
              <a:t>oedema</a:t>
            </a:r>
            <a:r>
              <a:rPr lang="en-US" dirty="0"/>
              <a:t>, give F-75 8.5mls/kg 2 hourly OR  </a:t>
            </a:r>
          </a:p>
          <a:p>
            <a:r>
              <a:rPr lang="en-US" dirty="0" smtClean="0"/>
              <a:t>For </a:t>
            </a:r>
            <a:r>
              <a:rPr lang="en-US" dirty="0"/>
              <a:t>stable children F-75 12.5mls/kg 3 hourly   	</a:t>
            </a:r>
          </a:p>
          <a:p>
            <a:r>
              <a:rPr lang="en-US" b="1" dirty="0"/>
              <a:t>Note</a:t>
            </a:r>
            <a:r>
              <a:rPr lang="en-US" dirty="0"/>
              <a:t>;  Do not give food other than F75 and breast milk</a:t>
            </a:r>
            <a:endParaRPr lang="en-US" dirty="0" smtClean="0"/>
          </a:p>
          <a:p>
            <a:r>
              <a:rPr lang="en-US" dirty="0" smtClean="0"/>
              <a:t>OR Simply;</a:t>
            </a:r>
          </a:p>
          <a:p>
            <a:r>
              <a:rPr lang="en-US" dirty="0" smtClean="0"/>
              <a:t>For Edematous malnourished children: 100mls/kg/24hrs</a:t>
            </a:r>
          </a:p>
          <a:p>
            <a:r>
              <a:rPr lang="en-US" dirty="0" smtClean="0"/>
              <a:t>For Non-edematous malnourished children: 130mls/kg/24hrs</a:t>
            </a:r>
          </a:p>
          <a:p>
            <a:r>
              <a:rPr lang="en-US" dirty="0" smtClean="0"/>
              <a:t>Then divide the dosage according to hourly periods.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0872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Transition Phase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a short </a:t>
            </a:r>
            <a:r>
              <a:rPr lang="en-US" dirty="0"/>
              <a:t>period between stabilization and rehabilitation phase to assess if the child can tolerate F-100.  </a:t>
            </a:r>
            <a:endParaRPr lang="en-US" dirty="0" smtClean="0"/>
          </a:p>
          <a:p>
            <a:r>
              <a:rPr lang="en-US" b="1" dirty="0" smtClean="0"/>
              <a:t>Criteria </a:t>
            </a:r>
            <a:r>
              <a:rPr lang="en-US" b="1" dirty="0"/>
              <a:t>to move from Stabilization Phase to Transition Phase: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Appetite has improved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Loss </a:t>
            </a:r>
            <a:r>
              <a:rPr lang="en-US" dirty="0"/>
              <a:t>of, or minimal </a:t>
            </a:r>
            <a:r>
              <a:rPr lang="en-US" dirty="0" err="1"/>
              <a:t>oedema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Treatment </a:t>
            </a:r>
            <a:r>
              <a:rPr lang="en-US" dirty="0"/>
              <a:t>of medical complications has commenced and patient has improved.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IV </a:t>
            </a:r>
            <a:r>
              <a:rPr lang="en-US" dirty="0"/>
              <a:t>fluids and NGT feeding completed.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Child </a:t>
            </a:r>
            <a:r>
              <a:rPr lang="en-US" dirty="0"/>
              <a:t>can take feeds orally .     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87202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NOTE: In Transition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Dietary Management</a:t>
            </a:r>
            <a:r>
              <a:rPr lang="en-US" dirty="0"/>
              <a:t> </a:t>
            </a:r>
          </a:p>
          <a:p>
            <a:r>
              <a:rPr lang="en-US" dirty="0" smtClean="0"/>
              <a:t>Replace </a:t>
            </a:r>
            <a:r>
              <a:rPr lang="en-US" dirty="0"/>
              <a:t>F-75 feeds with the same amount of F-100 for the first 2 days. </a:t>
            </a:r>
          </a:p>
          <a:p>
            <a:r>
              <a:rPr lang="en-US" dirty="0" smtClean="0"/>
              <a:t>On </a:t>
            </a:r>
            <a:r>
              <a:rPr lang="en-US" dirty="0"/>
              <a:t>the third day, increase amount of F100 given by 10mls in each successive feed as long as child finishes feeds.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3027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Rehabilitation Phase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This phase is associated with full recovery and rapid catch up of lost weight. In this phase use either F 100 or Ready to Use Therapeutic Food (RUTF). </a:t>
            </a:r>
          </a:p>
          <a:p>
            <a:r>
              <a:rPr lang="en-US" b="1" dirty="0"/>
              <a:t>Dietary Management</a:t>
            </a:r>
            <a:r>
              <a:rPr lang="en-US" dirty="0"/>
              <a:t> </a:t>
            </a:r>
          </a:p>
          <a:p>
            <a:r>
              <a:rPr lang="en-US" dirty="0" smtClean="0"/>
              <a:t>Give </a:t>
            </a:r>
            <a:r>
              <a:rPr lang="en-US" dirty="0"/>
              <a:t>25mls/kg of F-100 3 hourly. </a:t>
            </a:r>
          </a:p>
          <a:p>
            <a:r>
              <a:rPr lang="en-US" b="1" dirty="0" smtClean="0"/>
              <a:t>RULES FOR RUTF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• Do </a:t>
            </a:r>
            <a:r>
              <a:rPr lang="en-US" dirty="0"/>
              <a:t>Appetite test. </a:t>
            </a: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If passed Give 200 kcal/kg/day of RUFT.  </a:t>
            </a: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Encourage drinking water after eating RUTF. </a:t>
            </a: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Give additional foods if demanded as long as full amount of prescribed </a:t>
            </a:r>
            <a:r>
              <a:rPr lang="en-US" dirty="0" smtClean="0"/>
              <a:t>	RUTF </a:t>
            </a:r>
            <a:r>
              <a:rPr lang="en-US" dirty="0"/>
              <a:t>has been consumed.                 </a:t>
            </a:r>
          </a:p>
          <a:p>
            <a:r>
              <a:rPr lang="en-US" b="1" dirty="0"/>
              <a:t>NOTE*</a:t>
            </a:r>
            <a:r>
              <a:rPr lang="en-US" dirty="0"/>
              <a:t>The calculation based on RUTF sachets of 92g that provides 500 kcal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37924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SENSORY STIMULATION AND EMOTIONAL SUPPORT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</a:t>
            </a:r>
            <a:r>
              <a:rPr lang="en-US" dirty="0"/>
              <a:t>: </a:t>
            </a:r>
          </a:p>
          <a:p>
            <a:r>
              <a:rPr lang="en-US" dirty="0"/>
              <a:t>• Tender loving care </a:t>
            </a:r>
          </a:p>
          <a:p>
            <a:r>
              <a:rPr lang="en-US" dirty="0"/>
              <a:t>• A cheerful stimulating environment </a:t>
            </a:r>
          </a:p>
          <a:p>
            <a:r>
              <a:rPr lang="en-US" dirty="0"/>
              <a:t>• Structured play therapy for 15–30 minutes a day </a:t>
            </a:r>
          </a:p>
          <a:p>
            <a:r>
              <a:rPr lang="en-US" dirty="0"/>
              <a:t>• Physical activity as soon as the child is well </a:t>
            </a:r>
          </a:p>
          <a:p>
            <a:r>
              <a:rPr lang="en-US" dirty="0"/>
              <a:t>• Support for maternal involvement </a:t>
            </a:r>
          </a:p>
        </p:txBody>
      </p:sp>
    </p:spTree>
    <p:extLst>
      <p:ext uri="{BB962C8B-B14F-4D97-AF65-F5344CB8AC3E}">
        <p14:creationId xmlns:p14="http://schemas.microsoft.com/office/powerpoint/2010/main" xmlns="" val="360425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Acute Malnutrition</a:t>
            </a:r>
            <a:r>
              <a:rPr lang="en-US" dirty="0"/>
              <a:t> (wasting) is a rapid decline of weight while height remains unchanged. </a:t>
            </a:r>
          </a:p>
          <a:p>
            <a:r>
              <a:rPr lang="en-US" dirty="0"/>
              <a:t>It is a reflection of inadequate dietary intake or acute infection.  </a:t>
            </a:r>
          </a:p>
          <a:p>
            <a:r>
              <a:rPr lang="en-US" dirty="0"/>
              <a:t>It is classified into </a:t>
            </a:r>
            <a:r>
              <a:rPr lang="en-US" b="1" dirty="0"/>
              <a:t>severe acute malnutrition (SAM)</a:t>
            </a:r>
            <a:r>
              <a:rPr lang="en-US" dirty="0"/>
              <a:t> and </a:t>
            </a:r>
            <a:r>
              <a:rPr lang="en-US" b="1" dirty="0"/>
              <a:t>moderate acute malnutrition (MAM) </a:t>
            </a:r>
            <a:r>
              <a:rPr lang="en-US" dirty="0"/>
              <a:t>according to the degree of wasting and the presence or absence of </a:t>
            </a:r>
            <a:r>
              <a:rPr lang="en-US" dirty="0" err="1"/>
              <a:t>oedema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1956179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Discharge and Follow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 </a:t>
            </a:r>
            <a:r>
              <a:rPr lang="en-US" dirty="0"/>
              <a:t>weight weekly 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/>
              <a:t>there is weight loss or no weight gain readmit </a:t>
            </a:r>
            <a:endParaRPr lang="en-US" dirty="0" smtClean="0"/>
          </a:p>
          <a:p>
            <a:r>
              <a:rPr lang="en-US" b="1" dirty="0" smtClean="0"/>
              <a:t>Discharge </a:t>
            </a:r>
            <a:r>
              <a:rPr lang="en-US" b="1" dirty="0"/>
              <a:t>from outpatient Follow Up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/>
              <a:t>If weight for length/height is at least -2SD OR MUAC is at least 12.5cm </a:t>
            </a:r>
          </a:p>
        </p:txBody>
      </p:sp>
    </p:spTree>
    <p:extLst>
      <p:ext uri="{BB962C8B-B14F-4D97-AF65-F5344CB8AC3E}">
        <p14:creationId xmlns:p14="http://schemas.microsoft.com/office/powerpoint/2010/main" xmlns="" val="3331995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Stop all oral intake and IV fluids during blood transfusion. </a:t>
            </a:r>
          </a:p>
          <a:p>
            <a:r>
              <a:rPr lang="en-US" dirty="0" smtClean="0"/>
              <a:t>Stop </a:t>
            </a:r>
            <a:r>
              <a:rPr lang="en-US" dirty="0"/>
              <a:t>blood transfusion if a child develop fluid overload. </a:t>
            </a:r>
          </a:p>
          <a:p>
            <a:r>
              <a:rPr lang="en-US" dirty="0" smtClean="0"/>
              <a:t>Do </a:t>
            </a:r>
            <a:r>
              <a:rPr lang="en-US" dirty="0"/>
              <a:t>not give iron in stabilization and transition phases of Treatment. </a:t>
            </a:r>
          </a:p>
          <a:p>
            <a:r>
              <a:rPr lang="en-US" dirty="0" smtClean="0"/>
              <a:t>Do </a:t>
            </a:r>
            <a:r>
              <a:rPr lang="en-US" dirty="0"/>
              <a:t>not repeat blood transfusion within 4 days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45980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</a:t>
            </a:r>
            <a:endParaRPr lang="en-US" dirty="0"/>
          </a:p>
        </p:txBody>
      </p:sp>
      <p:pic>
        <p:nvPicPr>
          <p:cNvPr id="4" name="Picture 2" descr="F:\MACHIBYA\WHATS UP\PHOTOS\RECEIVED\IMG-20171120-WA00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332" y="1363736"/>
            <a:ext cx="7230794" cy="5494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3039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Tanzania PEDIATRIC STG, 1</a:t>
            </a:r>
            <a:r>
              <a:rPr lang="en-US" baseline="30000" dirty="0" smtClean="0"/>
              <a:t>st</a:t>
            </a:r>
            <a:r>
              <a:rPr lang="en-US" dirty="0" smtClean="0"/>
              <a:t> Edition October, 2017. </a:t>
            </a:r>
          </a:p>
          <a:p>
            <a:r>
              <a:rPr lang="en-US" dirty="0" err="1" smtClean="0"/>
              <a:t>Intergrated</a:t>
            </a:r>
            <a:r>
              <a:rPr lang="en-US" dirty="0" smtClean="0"/>
              <a:t> Management of Childhood Illness- WHO guideline, 2010</a:t>
            </a:r>
          </a:p>
          <a:p>
            <a:r>
              <a:rPr lang="en-US" dirty="0" smtClean="0"/>
              <a:t>WHO pocket book of Hospital care for Children, 2</a:t>
            </a:r>
            <a:r>
              <a:rPr lang="en-US" baseline="30000" dirty="0" smtClean="0"/>
              <a:t>nd</a:t>
            </a:r>
            <a:r>
              <a:rPr lang="en-US" dirty="0" smtClean="0"/>
              <a:t> Edition, 2013.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78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SEVERE ACUTE MALNUTRITION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defined </a:t>
            </a:r>
            <a:r>
              <a:rPr lang="en-US" dirty="0"/>
              <a:t>as </a:t>
            </a:r>
            <a:r>
              <a:rPr lang="en-US" dirty="0" smtClean="0"/>
              <a:t>edema </a:t>
            </a:r>
            <a:r>
              <a:rPr lang="en-US" dirty="0"/>
              <a:t>of both feet and visible severe </a:t>
            </a:r>
            <a:r>
              <a:rPr lang="en-US" dirty="0" smtClean="0"/>
              <a:t>wasting</a:t>
            </a:r>
          </a:p>
          <a:p>
            <a:endParaRPr lang="en-US" dirty="0" smtClean="0"/>
          </a:p>
          <a:p>
            <a:r>
              <a:rPr lang="en-US" b="1" dirty="0"/>
              <a:t>Diagnostic Criteria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Visible severe wasting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E</a:t>
            </a:r>
            <a:r>
              <a:rPr lang="en-US" dirty="0" smtClean="0"/>
              <a:t>dema </a:t>
            </a:r>
            <a:r>
              <a:rPr lang="en-US" dirty="0"/>
              <a:t>of both feet </a:t>
            </a: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Weight for length/height &lt;-3SD </a:t>
            </a:r>
          </a:p>
          <a:p>
            <a:pPr marL="0" indent="0">
              <a:buNone/>
            </a:pPr>
            <a:r>
              <a:rPr lang="en-US" dirty="0" smtClean="0"/>
              <a:t>	• </a:t>
            </a:r>
            <a:r>
              <a:rPr lang="en-US" dirty="0"/>
              <a:t>MUAC &lt; 11.5 cm </a:t>
            </a:r>
          </a:p>
        </p:txBody>
      </p:sp>
    </p:spTree>
    <p:extLst>
      <p:ext uri="{BB962C8B-B14F-4D97-AF65-F5344CB8AC3E}">
        <p14:creationId xmlns:p14="http://schemas.microsoft.com/office/powerpoint/2010/main" xmlns="" val="368449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Investigations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• </a:t>
            </a:r>
            <a:r>
              <a:rPr lang="en-US" dirty="0"/>
              <a:t>RBG </a:t>
            </a:r>
          </a:p>
          <a:p>
            <a:r>
              <a:rPr lang="en-US" dirty="0"/>
              <a:t>• BS for MPS </a:t>
            </a:r>
          </a:p>
          <a:p>
            <a:r>
              <a:rPr lang="en-US" dirty="0"/>
              <a:t>• Septic screening; Urine culture, Blood culture, Swab cultures </a:t>
            </a:r>
          </a:p>
          <a:p>
            <a:r>
              <a:rPr lang="en-US" dirty="0"/>
              <a:t>• FBP </a:t>
            </a:r>
          </a:p>
          <a:p>
            <a:r>
              <a:rPr lang="en-US" dirty="0"/>
              <a:t>• HIV screening </a:t>
            </a:r>
          </a:p>
          <a:p>
            <a:r>
              <a:rPr lang="en-US" dirty="0"/>
              <a:t>• Chest X ray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74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Treatment of Severe Acute Malnutrition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management of severe malnutrition involves 10 steps in three Phases: </a:t>
            </a:r>
            <a:r>
              <a:rPr lang="en-US" b="1" dirty="0"/>
              <a:t>stabilization, transition and rehabilitation. </a:t>
            </a:r>
            <a:endParaRPr lang="en-US" b="1" dirty="0" smtClean="0"/>
          </a:p>
          <a:p>
            <a:r>
              <a:rPr lang="en-US" b="1" dirty="0" smtClean="0"/>
              <a:t>Those 10 steps are</a:t>
            </a:r>
            <a:r>
              <a:rPr lang="en-US" dirty="0" smtClean="0"/>
              <a:t>;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Hypoglycemia (RBG </a:t>
            </a:r>
            <a:r>
              <a:rPr lang="en-US" dirty="0"/>
              <a:t>&lt;</a:t>
            </a:r>
            <a:r>
              <a:rPr lang="en-US" dirty="0" smtClean="0"/>
              <a:t>3mmol/L or 54 mg/</a:t>
            </a:r>
            <a:r>
              <a:rPr lang="en-US" dirty="0" err="1" smtClean="0"/>
              <a:t>dL</a:t>
            </a:r>
            <a:r>
              <a:rPr lang="en-US" dirty="0" smtClean="0"/>
              <a:t> 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Hypothermia (</a:t>
            </a:r>
            <a:r>
              <a:rPr lang="en-US" dirty="0"/>
              <a:t>Axillary </a:t>
            </a:r>
            <a:r>
              <a:rPr lang="en-US" dirty="0" smtClean="0"/>
              <a:t>temp &lt;35ºC </a:t>
            </a:r>
            <a:r>
              <a:rPr lang="en-US" dirty="0"/>
              <a:t>or Rectal </a:t>
            </a:r>
            <a:r>
              <a:rPr lang="en-US" dirty="0" smtClean="0"/>
              <a:t>temp&lt;35.5ºC</a:t>
            </a:r>
            <a:r>
              <a:rPr lang="en-US" dirty="0"/>
              <a:t>)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Dehydration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Electrolytes imbalance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Infections 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Micronutrients supplementation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Dietary management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/>
              <a:t>Growth - Catch up (Recover Lost weight</a:t>
            </a:r>
            <a:r>
              <a:rPr lang="en-US" dirty="0" smtClean="0"/>
              <a:t>)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Sensory Stimulation and Emotional Support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Prepare for Discharge and Follow up</a:t>
            </a:r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pPr marL="571500" indent="-571500">
              <a:buFont typeface="+mj-lt"/>
              <a:buAutoNum type="romanL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1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Stabilization</a:t>
            </a:r>
            <a:r>
              <a:rPr lang="en-US" dirty="0"/>
              <a:t>: This is the initial phase in the management of SAM where by acute complications and metabolic derangements are addressed.  </a:t>
            </a:r>
          </a:p>
          <a:p>
            <a:r>
              <a:rPr lang="en-US" dirty="0" smtClean="0"/>
              <a:t>Treat Complications </a:t>
            </a:r>
            <a:r>
              <a:rPr lang="en-US" dirty="0"/>
              <a:t>like: </a:t>
            </a:r>
            <a:r>
              <a:rPr lang="en-US" b="1" dirty="0" err="1" smtClean="0"/>
              <a:t>Hypoglycaemia</a:t>
            </a:r>
            <a:r>
              <a:rPr lang="en-US" b="1" dirty="0" smtClean="0"/>
              <a:t> (</a:t>
            </a:r>
            <a:r>
              <a:rPr lang="en-US" dirty="0"/>
              <a:t>bolus of 10% glucose IV 5ml/kg </a:t>
            </a:r>
            <a:r>
              <a:rPr lang="en-US" dirty="0" smtClean="0"/>
              <a:t>or </a:t>
            </a:r>
            <a:r>
              <a:rPr lang="en-US" dirty="0"/>
              <a:t>50ml of 10% glucose or sugar water by NGT for unconscious, lethargic or convulsing child</a:t>
            </a:r>
            <a:r>
              <a:rPr lang="en-US" dirty="0" smtClean="0"/>
              <a:t>.</a:t>
            </a:r>
            <a:r>
              <a:rPr lang="en-US" b="1" dirty="0" smtClean="0"/>
              <a:t>)</a:t>
            </a:r>
          </a:p>
          <a:p>
            <a:r>
              <a:rPr lang="en-US" dirty="0" smtClean="0"/>
              <a:t>Hypothermia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Dehydration </a:t>
            </a:r>
          </a:p>
          <a:p>
            <a:r>
              <a:rPr lang="en-US" dirty="0" smtClean="0"/>
              <a:t>Electrolytes</a:t>
            </a:r>
          </a:p>
          <a:p>
            <a:r>
              <a:rPr lang="en-US" dirty="0" smtClean="0"/>
              <a:t>Micronutrients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2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Treat/Prevent </a:t>
            </a:r>
            <a:r>
              <a:rPr lang="en-US" b="1" dirty="0" smtClean="0"/>
              <a:t>Dehydration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</a:t>
            </a:r>
            <a:r>
              <a:rPr lang="en-US" dirty="0"/>
              <a:t>dehydration if there is a recent history of </a:t>
            </a:r>
            <a:r>
              <a:rPr lang="en-US" dirty="0" smtClean="0"/>
              <a:t>diarrhea </a:t>
            </a:r>
            <a:r>
              <a:rPr lang="en-US" dirty="0"/>
              <a:t>and/or vomiting </a:t>
            </a:r>
          </a:p>
          <a:p>
            <a:r>
              <a:rPr lang="en-US" dirty="0" smtClean="0"/>
              <a:t>Give </a:t>
            </a:r>
            <a:r>
              <a:rPr lang="en-US" dirty="0"/>
              <a:t>Rehydrating Solution for Malnutrition (</a:t>
            </a:r>
            <a:r>
              <a:rPr lang="en-US" dirty="0" err="1"/>
              <a:t>ReSoMal</a:t>
            </a:r>
            <a:r>
              <a:rPr lang="en-US" dirty="0"/>
              <a:t>) 5ml/kg every 30 minutes for 2 hours, then 10ml/kg/</a:t>
            </a:r>
            <a:r>
              <a:rPr lang="en-US" dirty="0" err="1"/>
              <a:t>hr</a:t>
            </a:r>
            <a:r>
              <a:rPr lang="en-US" dirty="0"/>
              <a:t> alternating hourly with F-75 for the next 4-10 hours </a:t>
            </a:r>
          </a:p>
          <a:p>
            <a:r>
              <a:rPr lang="en-US" dirty="0" smtClean="0"/>
              <a:t>If </a:t>
            </a:r>
            <a:r>
              <a:rPr lang="en-US" dirty="0" err="1"/>
              <a:t>ReSoMal</a:t>
            </a:r>
            <a:r>
              <a:rPr lang="en-US" dirty="0"/>
              <a:t> is unavailable give half strength ORS. </a:t>
            </a:r>
          </a:p>
          <a:p>
            <a:r>
              <a:rPr lang="en-US" dirty="0" smtClean="0"/>
              <a:t>Give </a:t>
            </a:r>
            <a:r>
              <a:rPr lang="en-US" dirty="0"/>
              <a:t>Zinc PO 20mg (children six months or older) or 10mg (children less than six months) once a day for ten days. </a:t>
            </a:r>
          </a:p>
          <a:p>
            <a:r>
              <a:rPr lang="en-US" dirty="0" smtClean="0"/>
              <a:t>Continue </a:t>
            </a:r>
            <a:r>
              <a:rPr lang="en-US" dirty="0"/>
              <a:t>breast feeding throughout treatment. </a:t>
            </a:r>
          </a:p>
          <a:p>
            <a:r>
              <a:rPr lang="en-US" b="1" dirty="0"/>
              <a:t>Note: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give IV fluids in severely malnourished children except in shock. </a:t>
            </a:r>
          </a:p>
          <a:p>
            <a:pPr lvl="1"/>
            <a:r>
              <a:rPr lang="en-US" dirty="0" smtClean="0"/>
              <a:t>Do </a:t>
            </a:r>
            <a:r>
              <a:rPr lang="en-US" dirty="0"/>
              <a:t>not give </a:t>
            </a:r>
            <a:r>
              <a:rPr lang="en-US" dirty="0" err="1"/>
              <a:t>ReSoMal</a:t>
            </a:r>
            <a:r>
              <a:rPr lang="en-US" dirty="0"/>
              <a:t> in case of profuse watery </a:t>
            </a:r>
            <a:r>
              <a:rPr lang="en-US" dirty="0" err="1"/>
              <a:t>diarrhoea</a:t>
            </a:r>
            <a:r>
              <a:rPr lang="en-US" dirty="0"/>
              <a:t> (e.g. Cholera), instead give ORS without changing the amount and frequency.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978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Prevention of dehydration</a:t>
            </a:r>
            <a:r>
              <a:rPr lang="en-US" dirty="0"/>
              <a:t>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dirty="0" err="1"/>
              <a:t>ReSoMal</a:t>
            </a:r>
            <a:r>
              <a:rPr lang="en-US" dirty="0"/>
              <a:t> after every watery stool as follows: </a:t>
            </a:r>
          </a:p>
          <a:p>
            <a:r>
              <a:rPr lang="en-US" dirty="0"/>
              <a:t>• For children &lt;2years, give 50-100 ml after each watery stool. </a:t>
            </a:r>
          </a:p>
          <a:p>
            <a:r>
              <a:rPr lang="en-US" dirty="0"/>
              <a:t>• For children &gt;2years, give 100-200 ml after each watery stool.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29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Shock management </a:t>
            </a:r>
            <a:r>
              <a:rPr lang="en-US" b="1" dirty="0"/>
              <a:t>in a child with severe malnutrition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 this treatment only if the child has signs of shock and is lethargic or has lost consciousness </a:t>
            </a:r>
            <a:endParaRPr lang="en-US" dirty="0" smtClean="0"/>
          </a:p>
          <a:p>
            <a:r>
              <a:rPr lang="en-US" dirty="0" smtClean="0"/>
              <a:t>Determine </a:t>
            </a:r>
            <a:r>
              <a:rPr lang="en-US" dirty="0"/>
              <a:t>the weight of the child </a:t>
            </a:r>
            <a:endParaRPr lang="en-US" dirty="0" smtClean="0"/>
          </a:p>
          <a:p>
            <a:r>
              <a:rPr lang="en-US" dirty="0" smtClean="0"/>
              <a:t>Give </a:t>
            </a:r>
            <a:r>
              <a:rPr lang="en-US" dirty="0"/>
              <a:t>IV fluids </a:t>
            </a:r>
            <a:r>
              <a:rPr lang="en-US" dirty="0" smtClean="0"/>
              <a:t>15ml/kg over1hour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one of the following solutions (in order of preference) according to availability: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/>
              <a:t>RL with 5% glucose (dextrose) </a:t>
            </a:r>
            <a:endParaRPr lang="en-US" dirty="0" smtClean="0"/>
          </a:p>
          <a:p>
            <a:r>
              <a:rPr lang="en-US" dirty="0" smtClean="0"/>
              <a:t>- </a:t>
            </a:r>
            <a:r>
              <a:rPr lang="en-US" dirty="0"/>
              <a:t>0.45% </a:t>
            </a:r>
            <a:r>
              <a:rPr lang="en-US" dirty="0" err="1"/>
              <a:t>NaCl</a:t>
            </a:r>
            <a:r>
              <a:rPr lang="en-US" dirty="0"/>
              <a:t> plus 5%Dextrose </a:t>
            </a:r>
            <a:endParaRPr lang="en-US" dirty="0" smtClean="0"/>
          </a:p>
          <a:p>
            <a:r>
              <a:rPr lang="en-US" dirty="0" smtClean="0"/>
              <a:t>- Plain </a:t>
            </a:r>
            <a:r>
              <a:rPr lang="en-US" dirty="0"/>
              <a:t>RL </a:t>
            </a:r>
          </a:p>
        </p:txBody>
      </p:sp>
    </p:spTree>
    <p:extLst>
      <p:ext uri="{BB962C8B-B14F-4D97-AF65-F5344CB8AC3E}">
        <p14:creationId xmlns:p14="http://schemas.microsoft.com/office/powerpoint/2010/main" xmlns="" val="215040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1008</Words>
  <Application>Microsoft Office PowerPoint</Application>
  <PresentationFormat>Custom</PresentationFormat>
  <Paragraphs>146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ACUTE MALNUTRITION  FLUID MANAGEMENT.</vt:lpstr>
      <vt:lpstr>INTRODUCTION</vt:lpstr>
      <vt:lpstr>SEVERE ACUTE MALNUTRITION  </vt:lpstr>
      <vt:lpstr>Investigations</vt:lpstr>
      <vt:lpstr>Treatment of Severe Acute Malnutrition </vt:lpstr>
      <vt:lpstr>PHASES</vt:lpstr>
      <vt:lpstr>Treat/Prevent Dehydration</vt:lpstr>
      <vt:lpstr>Prevention of dehydration;</vt:lpstr>
      <vt:lpstr>Shock management in a child with severe malnutrition </vt:lpstr>
      <vt:lpstr>Shock management in Malnutrition….</vt:lpstr>
      <vt:lpstr>Shock management in Malnutrition….</vt:lpstr>
      <vt:lpstr>Correct Electrolyte imbalance</vt:lpstr>
      <vt:lpstr>Treatment of Infections </vt:lpstr>
      <vt:lpstr>Micronutrients Supplementation </vt:lpstr>
      <vt:lpstr>Dietary management</vt:lpstr>
      <vt:lpstr>Transition Phase </vt:lpstr>
      <vt:lpstr>NOTE: In Transition Phase</vt:lpstr>
      <vt:lpstr>Rehabilitation Phase </vt:lpstr>
      <vt:lpstr>SENSORY STIMULATION AND EMOTIONAL SUPPORT </vt:lpstr>
      <vt:lpstr>Discharge and Follow up…</vt:lpstr>
      <vt:lpstr>DON’Ts</vt:lpstr>
      <vt:lpstr>Discussion </vt:lpstr>
      <vt:lpstr>References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MALNUTRITION  FLUID MANAGEMENT.</dc:title>
  <dc:creator>user</dc:creator>
  <cp:lastModifiedBy>HP</cp:lastModifiedBy>
  <cp:revision>12</cp:revision>
  <dcterms:created xsi:type="dcterms:W3CDTF">2020-09-07T19:34:41Z</dcterms:created>
  <dcterms:modified xsi:type="dcterms:W3CDTF">2020-09-08T04:53:46Z</dcterms:modified>
</cp:coreProperties>
</file>